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9"/>
  </p:notesMasterIdLst>
  <p:sldIdLst>
    <p:sldId id="256" r:id="rId2"/>
    <p:sldId id="348" r:id="rId3"/>
    <p:sldId id="257" r:id="rId4"/>
    <p:sldId id="258" r:id="rId5"/>
    <p:sldId id="342" r:id="rId6"/>
    <p:sldId id="308" r:id="rId7"/>
    <p:sldId id="357" r:id="rId8"/>
    <p:sldId id="352" r:id="rId9"/>
    <p:sldId id="353" r:id="rId10"/>
    <p:sldId id="354" r:id="rId11"/>
    <p:sldId id="344" r:id="rId12"/>
    <p:sldId id="346" r:id="rId13"/>
    <p:sldId id="260" r:id="rId14"/>
    <p:sldId id="349" r:id="rId15"/>
    <p:sldId id="355" r:id="rId16"/>
    <p:sldId id="356" r:id="rId17"/>
    <p:sldId id="347" r:id="rId18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ranklin Gothic Heavy" panose="020B09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E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D8B62-B58A-433C-A1FE-6869B12D80F5}">
  <a:tblStyle styleId="{EA0D8B62-B58A-433C-A1FE-6869B12D8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A52278E6-89C7-DDDD-DDDC-DE61DCEF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C805C30A-08D9-9D1C-A076-669555820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76C2FC0C-745A-933E-30EB-075E5FEF8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31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7935F611-49F5-3403-C1BA-0BDDD7F5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F63AC6FE-7C0D-5EF2-B3D8-AAF058D666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81D6D5F4-6EEB-9F80-0039-CEABBB424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54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4F9C09A8-13CD-8CA0-8BFB-02E1EC71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3F39D2FE-AA35-E331-1241-93979ECA6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311B83D3-BD03-D800-F79D-A9F7C9B59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573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1593A628-3072-3836-05BC-074256BA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26469790-06C8-28EC-C838-8B76876703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3346324D-6467-A055-C432-7FE08EF42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E5F195E4-164B-38A5-CE27-11636723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772E77B2-9606-F548-70D4-FFFC6023F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9F204E75-83F5-563E-623D-D161D8296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19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FE6D618D-3150-F7C0-5C07-8A9F95B9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497DBBF7-6150-C4CB-E803-C6BE2E517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8E126FE0-B8B9-17E3-7B06-4ACF33449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156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42280AA6-CC01-C7F4-BDAA-D1D98D4C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22AEC92F-9789-17E4-4C1C-8946F01CC0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F98083BF-78DC-106A-1986-18C4AECF9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03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73F2DC7C-EC18-F0C4-5AAB-A6B3B27F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3f9adf858_0_55:notes">
            <a:extLst>
              <a:ext uri="{FF2B5EF4-FFF2-40B4-BE49-F238E27FC236}">
                <a16:creationId xmlns:a16="http://schemas.microsoft.com/office/drawing/2014/main" id="{BD2C1663-7222-A034-C191-D96F97ED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3f9adf858_0_55:notes">
            <a:extLst>
              <a:ext uri="{FF2B5EF4-FFF2-40B4-BE49-F238E27FC236}">
                <a16:creationId xmlns:a16="http://schemas.microsoft.com/office/drawing/2014/main" id="{F3CF450F-FB17-42CA-02C8-8376C27F3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26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8f08553c2_0_15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8f08553c2_0_15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f9adf85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f9adf85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0BD3E611-F2AE-EDB1-7F0F-29671D32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f9adf858_0_22:notes">
            <a:extLst>
              <a:ext uri="{FF2B5EF4-FFF2-40B4-BE49-F238E27FC236}">
                <a16:creationId xmlns:a16="http://schemas.microsoft.com/office/drawing/2014/main" id="{BFF2CE30-6F04-6215-A952-6C0F75E97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f9adf858_0_22:notes">
            <a:extLst>
              <a:ext uri="{FF2B5EF4-FFF2-40B4-BE49-F238E27FC236}">
                <a16:creationId xmlns:a16="http://schemas.microsoft.com/office/drawing/2014/main" id="{4467AE14-A67D-17C7-EA53-99234B60A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95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21EDF229-436A-95D7-252D-AE37A306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98FE7860-1591-ACC0-B783-206B4241A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B31D71E0-F966-E5B7-B1F9-4AD65C5B0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8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E3197736-1903-A4D2-DDC6-1BB844C3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6468E0D5-E57A-70C1-3775-628F4972C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263202EB-B489-589E-6117-BEAEE4C97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997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>
          <a:extLst>
            <a:ext uri="{FF2B5EF4-FFF2-40B4-BE49-F238E27FC236}">
              <a16:creationId xmlns:a16="http://schemas.microsoft.com/office/drawing/2014/main" id="{3F9F04C5-E930-A1C8-D7F0-83F4496E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8f08553c2_0_15458:notes">
            <a:extLst>
              <a:ext uri="{FF2B5EF4-FFF2-40B4-BE49-F238E27FC236}">
                <a16:creationId xmlns:a16="http://schemas.microsoft.com/office/drawing/2014/main" id="{86C4A05C-B10D-A63E-11EE-3359FB1DD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b8f08553c2_0_15458:notes">
            <a:extLst>
              <a:ext uri="{FF2B5EF4-FFF2-40B4-BE49-F238E27FC236}">
                <a16:creationId xmlns:a16="http://schemas.microsoft.com/office/drawing/2014/main" id="{DAD5A2B6-3763-C3C7-8C62-7DE2A2366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59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title" idx="2" hasCustomPrompt="1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3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6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9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4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5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94" r:id="rId7"/>
    <p:sldLayoutId id="2147483695" r:id="rId8"/>
    <p:sldLayoutId id="2147483696" r:id="rId9"/>
    <p:sldLayoutId id="214748369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1844285" y="1362600"/>
            <a:ext cx="5543171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Моделирование полёта АМС Венера-14</a:t>
            </a:r>
            <a:endParaRPr sz="5400" dirty="0">
              <a:latin typeface="Franklin Gothic Heavy" panose="020B0903020102020204" pitchFamily="34" charset="0"/>
              <a:ea typeface="Bodoni"/>
              <a:cs typeface="Bodoni"/>
              <a:sym typeface="Bodoni"/>
            </a:endParaRPr>
          </a:p>
        </p:txBody>
      </p:sp>
      <p:sp>
        <p:nvSpPr>
          <p:cNvPr id="274" name="Google Shape;274;p57"/>
          <p:cNvSpPr txBox="1">
            <a:spLocks noGrp="1"/>
          </p:cNvSpPr>
          <p:nvPr>
            <p:ph type="subTitle" idx="1"/>
          </p:nvPr>
        </p:nvSpPr>
        <p:spPr>
          <a:xfrm>
            <a:off x="-50799" y="4396191"/>
            <a:ext cx="5366326" cy="653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Студенты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Назаров А. С.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Минин А. В.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,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Иваненко И. Д.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Группа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М8О-112БВ-25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116C0-9E4D-B4F4-2976-3C2BF9FC40DC}"/>
              </a:ext>
            </a:extLst>
          </p:cNvPr>
          <p:cNvSpPr txBox="1"/>
          <p:nvPr/>
        </p:nvSpPr>
        <p:spPr>
          <a:xfrm>
            <a:off x="1715653" y="58467"/>
            <a:ext cx="5712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МИНИСТЕРСТВО НАУКИ И ВЫСШЕГО ОБРАЗОВАНИЯ РОССИЙСКОЙ ФЕДЕРАЦИИ</a:t>
            </a:r>
            <a:b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</a:b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ФЕДЕРАЛЬНОЕ ГОСУДАРСТВЕННОЕ БЮДЖЕТНОЕ ОБРАЗОВАТЕЛЬНОЕ УЧРЕЖДЕНИЕ ВЫСШЕГО ОБРАЗОВАНИЯ</a:t>
            </a:r>
            <a:r>
              <a:rPr lang="en-US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«МОСКОВСКИЙ АВИАЦИОННЫЙ ИНСТИТУТ</a:t>
            </a:r>
            <a:r>
              <a:rPr lang="en-US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800" b="1" spc="15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(НАЦИОНАЛЬНЫЙ ИССЛЕДОВАТЕЛЬСКИЙ УНИВЕРСИТЕТ)»</a:t>
            </a:r>
            <a:endParaRPr lang="ru-RU" sz="8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F53CB-B80E-E904-315F-C9A38283D810}"/>
              </a:ext>
            </a:extLst>
          </p:cNvPr>
          <p:cNvSpPr txBox="1"/>
          <p:nvPr/>
        </p:nvSpPr>
        <p:spPr>
          <a:xfrm>
            <a:off x="4207162" y="4723008"/>
            <a:ext cx="817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МОСКВА</a:t>
            </a:r>
            <a:endParaRPr lang="en-US" sz="10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 </a:t>
            </a:r>
            <a:r>
              <a:rPr lang="ru-RU" sz="1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BF3BD79E-EDEB-08E1-04DE-A33331D0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40623DF7-A21F-434F-CEAB-3C7CC8962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Математическая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2CCF-C8CC-3914-32BE-B87802DBB4FE}"/>
              </a:ext>
            </a:extLst>
          </p:cNvPr>
          <p:cNvSpPr txBox="1"/>
          <p:nvPr/>
        </p:nvSpPr>
        <p:spPr>
          <a:xfrm>
            <a:off x="718127" y="1113104"/>
            <a:ext cx="770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Из физических уравнений, записанных ранее, можно получить систему скалярных уравнений в проекциях на оси:</a:t>
            </a:r>
          </a:p>
        </p:txBody>
      </p:sp>
      <p:pic>
        <p:nvPicPr>
          <p:cNvPr id="7" name="Рисунок 6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4218C3-8926-7F84-9703-C2D58E62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049" y="1817444"/>
            <a:ext cx="2167899" cy="1465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82395-D372-4C6C-7461-3F2E02E8AD81}"/>
              </a:ext>
            </a:extLst>
          </p:cNvPr>
          <p:cNvSpPr txBox="1"/>
          <p:nvPr/>
        </p:nvSpPr>
        <p:spPr>
          <a:xfrm>
            <a:off x="718127" y="3340571"/>
            <a:ext cx="7571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Для изменения угла наклона ракеты к горизонту аналитически задана функция:</a:t>
            </a:r>
          </a:p>
        </p:txBody>
      </p:sp>
      <p:pic>
        <p:nvPicPr>
          <p:cNvPr id="13" name="Рисунок 12" descr="Изображение выглядит как текст, Шрифт, число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B70120-9F72-9C0E-4D15-B6E98EE9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96" y="4044911"/>
            <a:ext cx="2492803" cy="7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DA4C96DB-6FEA-6A74-5ED3-02D095A5A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205B8C67-E41A-C98D-2E7C-589C85275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9307" y="458300"/>
            <a:ext cx="37759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Симуляция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AFBB-1457-D0B1-E1DA-708F9C31838E}"/>
              </a:ext>
            </a:extLst>
          </p:cNvPr>
          <p:cNvSpPr txBox="1"/>
          <p:nvPr/>
        </p:nvSpPr>
        <p:spPr>
          <a:xfrm>
            <a:off x="462774" y="1109209"/>
            <a:ext cx="8413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Симуляция была проведена в игре </a:t>
            </a:r>
            <a:r>
              <a:rPr lang="en-US" sz="20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Kerbal</a:t>
            </a:r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Space Program (KSP)</a:t>
            </a:r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. Также были собраны данные с помощью </a:t>
            </a:r>
            <a:r>
              <a:rPr lang="en-US" sz="20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kRPC</a:t>
            </a:r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для построения графиков. </a:t>
            </a:r>
          </a:p>
        </p:txBody>
      </p:sp>
      <p:pic>
        <p:nvPicPr>
          <p:cNvPr id="5" name="Google Shape;1705;p112">
            <a:extLst>
              <a:ext uri="{FF2B5EF4-FFF2-40B4-BE49-F238E27FC236}">
                <a16:creationId xmlns:a16="http://schemas.microsoft.com/office/drawing/2014/main" id="{557D4320-15D4-DED0-88AA-F0A043CD8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53" r="7253"/>
          <a:stretch/>
        </p:blipFill>
        <p:spPr>
          <a:xfrm>
            <a:off x="396656" y="2159990"/>
            <a:ext cx="4136315" cy="2643639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705;p112">
            <a:extLst>
              <a:ext uri="{FF2B5EF4-FFF2-40B4-BE49-F238E27FC236}">
                <a16:creationId xmlns:a16="http://schemas.microsoft.com/office/drawing/2014/main" id="{DB9C5E7E-B25B-73D2-6B59-1FD94AE7E9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89" r="1589"/>
          <a:stretch/>
        </p:blipFill>
        <p:spPr>
          <a:xfrm>
            <a:off x="4895385" y="2159990"/>
            <a:ext cx="3803918" cy="2686729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0936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91C14EBE-D782-A129-9DFA-0B4106A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A0589118-DBD2-5B5C-6D85-4E0AD11B2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6548" y="365062"/>
            <a:ext cx="54709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Программная реализация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622203-DE98-5145-DF82-288D1FC8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6" y="1255617"/>
            <a:ext cx="5149661" cy="328850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10A076-39A3-E07F-60D5-D5B5ABB9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607" y="1019055"/>
            <a:ext cx="3654003" cy="388278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F5D0A5-76A8-4E90-DDF8-758F39CA66C1}"/>
              </a:ext>
            </a:extLst>
          </p:cNvPr>
          <p:cNvSpPr/>
          <p:nvPr/>
        </p:nvSpPr>
        <p:spPr>
          <a:xfrm>
            <a:off x="1733549" y="2646363"/>
            <a:ext cx="123825" cy="79375"/>
          </a:xfrm>
          <a:prstGeom prst="rect">
            <a:avLst/>
          </a:prstGeom>
          <a:solidFill>
            <a:srgbClr val="1E1E1F"/>
          </a:solidFill>
          <a:ln>
            <a:solidFill>
              <a:srgbClr val="1E1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088890C-EA2E-D68B-30BA-A446B27DBF88}"/>
              </a:ext>
            </a:extLst>
          </p:cNvPr>
          <p:cNvCxnSpPr>
            <a:cxnSpLocks/>
          </p:cNvCxnSpPr>
          <p:nvPr/>
        </p:nvCxnSpPr>
        <p:spPr>
          <a:xfrm flipV="1">
            <a:off x="1836548" y="2724149"/>
            <a:ext cx="168276" cy="1"/>
          </a:xfrm>
          <a:prstGeom prst="line">
            <a:avLst/>
          </a:prstGeom>
          <a:ln>
            <a:solidFill>
              <a:srgbClr val="1E1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9F37-031F-0A4D-6A48-BA80151526B6}"/>
              </a:ext>
            </a:extLst>
          </p:cNvPr>
          <p:cNvSpPr/>
          <p:nvPr/>
        </p:nvSpPr>
        <p:spPr>
          <a:xfrm>
            <a:off x="1873059" y="2713197"/>
            <a:ext cx="87314" cy="45719"/>
          </a:xfrm>
          <a:prstGeom prst="rect">
            <a:avLst/>
          </a:prstGeom>
          <a:solidFill>
            <a:srgbClr val="1E1F22"/>
          </a:solidFill>
          <a:ln>
            <a:solidFill>
              <a:srgbClr val="1E1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08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pic>
        <p:nvPicPr>
          <p:cNvPr id="4" name="Рисунок 3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5F18B1-5DB5-C175-6DA2-74A0CACD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1328749"/>
            <a:ext cx="7499927" cy="2486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D919B-295C-BB1F-8C63-1FE8B022033D}"/>
              </a:ext>
            </a:extLst>
          </p:cNvPr>
          <p:cNvSpPr txBox="1"/>
          <p:nvPr/>
        </p:nvSpPr>
        <p:spPr>
          <a:xfrm>
            <a:off x="2401372" y="3814750"/>
            <a:ext cx="4341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высоты от времени при взлете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032161AE-9F92-7276-5173-13A7C841E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A3EA2893-C858-CD5B-441B-52962A4EC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pic>
        <p:nvPicPr>
          <p:cNvPr id="3" name="Рисунок 2" descr="Изображение выглядит как текст, линия, Граф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99776E-C79C-A4C8-C00A-3D6B1888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36" y="1376138"/>
            <a:ext cx="7499927" cy="2391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54F4A-09ED-55A4-724F-BE5DDDA5E96C}"/>
              </a:ext>
            </a:extLst>
          </p:cNvPr>
          <p:cNvSpPr txBox="1"/>
          <p:nvPr/>
        </p:nvSpPr>
        <p:spPr>
          <a:xfrm>
            <a:off x="2401372" y="3814750"/>
            <a:ext cx="4448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скорости от времени при взлете</a:t>
            </a:r>
          </a:p>
        </p:txBody>
      </p:sp>
    </p:spTree>
    <p:extLst>
      <p:ext uri="{BB962C8B-B14F-4D97-AF65-F5344CB8AC3E}">
        <p14:creationId xmlns:p14="http://schemas.microsoft.com/office/powerpoint/2010/main" val="305558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B50C40F-349C-93EC-74D0-F653697D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F42BBF81-20B4-3C5A-D7FA-080D052D0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87FB3-0ADC-BF13-A814-7CAEB5F15B65}"/>
              </a:ext>
            </a:extLst>
          </p:cNvPr>
          <p:cNvSpPr txBox="1"/>
          <p:nvPr/>
        </p:nvSpPr>
        <p:spPr>
          <a:xfrm>
            <a:off x="2284352" y="3660860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скорости от времени при посадке</a:t>
            </a:r>
          </a:p>
        </p:txBody>
      </p:sp>
      <p:pic>
        <p:nvPicPr>
          <p:cNvPr id="5" name="Рисунок 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C46D34-D2FD-06DA-088A-47064CA2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63" y="1316749"/>
            <a:ext cx="5911271" cy="22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17E1032-3515-5043-E0F5-1ED726B9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24084104-D60F-C5C3-20C8-2AEC2735E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3" y="51386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Сравнение полученных результатов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9EF07-3128-7A5D-F8DD-516E4EC1B9E9}"/>
              </a:ext>
            </a:extLst>
          </p:cNvPr>
          <p:cNvSpPr txBox="1"/>
          <p:nvPr/>
        </p:nvSpPr>
        <p:spPr>
          <a:xfrm>
            <a:off x="2284351" y="3652487"/>
            <a:ext cx="4467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График зависимости высоты от времени при посадке</a:t>
            </a:r>
          </a:p>
        </p:txBody>
      </p:sp>
      <p:pic>
        <p:nvPicPr>
          <p:cNvPr id="5" name="Рисунок 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6E0B4C-29AC-4B7E-5B32-C13A83CA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63" y="1316749"/>
            <a:ext cx="5911271" cy="229463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280D8B-672C-8FBE-7520-E6DD8977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44" y="1316749"/>
            <a:ext cx="6045105" cy="22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8FDF6BDD-0FCD-023B-C06B-E280A405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3CB3201C-1139-BD92-B2A5-96F7DA55A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4" y="56004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Итоги</a:t>
            </a:r>
            <a:endParaRPr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4469DC-8374-39AD-4737-EDAFC84EF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4" y="1231150"/>
            <a:ext cx="8640620" cy="1340600"/>
          </a:xfrm>
        </p:spPr>
        <p:txBody>
          <a:bodyPr/>
          <a:lstStyle/>
          <a:p>
            <a:pPr algn="just"/>
            <a:r>
              <a:rPr lang="ru-RU" sz="2000" dirty="0">
                <a:latin typeface="Franklin Gothic Medium" panose="020B0603020102020204" pitchFamily="34" charset="0"/>
              </a:rPr>
              <a:t>	В ходе выполнения проекта нашей командой был осуществлен и смоделирован полет на Венеру. Были построены графики на основе данных, полученных из </a:t>
            </a:r>
            <a:r>
              <a:rPr lang="en-US" sz="2000" dirty="0">
                <a:latin typeface="Franklin Gothic Medium" panose="020B0603020102020204" pitchFamily="34" charset="0"/>
              </a:rPr>
              <a:t>KSP</a:t>
            </a:r>
            <a:r>
              <a:rPr lang="ru-RU" sz="2000" dirty="0">
                <a:latin typeface="Franklin Gothic Medium" panose="020B0603020102020204" pitchFamily="34" charset="0"/>
              </a:rPr>
              <a:t> и математической модели. В результате сравнения были получены некоторые расхождения, которые можно объяснить. В целом математическая модель получилась удачной и цель проекта можно считать достигнутой.</a:t>
            </a:r>
          </a:p>
        </p:txBody>
      </p:sp>
    </p:spTree>
    <p:extLst>
      <p:ext uri="{BB962C8B-B14F-4D97-AF65-F5344CB8AC3E}">
        <p14:creationId xmlns:p14="http://schemas.microsoft.com/office/powerpoint/2010/main" val="197690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D985E864-8F55-73AE-437D-3D2A3BBF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>
            <a:extLst>
              <a:ext uri="{FF2B5EF4-FFF2-40B4-BE49-F238E27FC236}">
                <a16:creationId xmlns:a16="http://schemas.microsoft.com/office/drawing/2014/main" id="{40552393-115F-7248-77D8-769EF3CBE2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544" y="56004"/>
            <a:ext cx="7316912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Демонстрация работы</a:t>
            </a:r>
            <a:endParaRPr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79CCB9-FEC7-09AA-A74F-D87376362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457" y="1118004"/>
            <a:ext cx="6670053" cy="1360800"/>
          </a:xfrm>
        </p:spPr>
        <p:txBody>
          <a:bodyPr/>
          <a:lstStyle/>
          <a:p>
            <a:pPr algn="just"/>
            <a:r>
              <a:rPr lang="ru-RU" dirty="0"/>
              <a:t>Посмотреть используемый код</a:t>
            </a:r>
            <a:r>
              <a:rPr lang="en-US" dirty="0"/>
              <a:t> </a:t>
            </a:r>
            <a:r>
              <a:rPr lang="ru-RU" dirty="0"/>
              <a:t>и полет можно на нашем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2" name="Google Shape;1705;p112">
            <a:extLst>
              <a:ext uri="{FF2B5EF4-FFF2-40B4-BE49-F238E27FC236}">
                <a16:creationId xmlns:a16="http://schemas.microsoft.com/office/drawing/2014/main" id="{753CB273-30B6-7DF6-DAC9-0414402CEC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0" b="1650"/>
          <a:stretch/>
        </p:blipFill>
        <p:spPr>
          <a:xfrm>
            <a:off x="3465605" y="1931653"/>
            <a:ext cx="2212790" cy="2093843"/>
          </a:xfrm>
          <a:prstGeom prst="roundRect">
            <a:avLst>
              <a:gd name="adj" fmla="val 39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" name="Google Shape;1712;p113">
            <a:extLst>
              <a:ext uri="{FF2B5EF4-FFF2-40B4-BE49-F238E27FC236}">
                <a16:creationId xmlns:a16="http://schemas.microsoft.com/office/drawing/2014/main" id="{02BBD90A-038F-0F00-E2EB-A23565E6CF02}"/>
              </a:ext>
            </a:extLst>
          </p:cNvPr>
          <p:cNvGrpSpPr/>
          <p:nvPr/>
        </p:nvGrpSpPr>
        <p:grpSpPr>
          <a:xfrm>
            <a:off x="3373922" y="1834464"/>
            <a:ext cx="2392934" cy="2514959"/>
            <a:chOff x="5324925" y="768788"/>
            <a:chExt cx="2780700" cy="3606000"/>
          </a:xfrm>
        </p:grpSpPr>
        <p:sp>
          <p:nvSpPr>
            <p:cNvPr id="7" name="Google Shape;1713;p113">
              <a:extLst>
                <a:ext uri="{FF2B5EF4-FFF2-40B4-BE49-F238E27FC236}">
                  <a16:creationId xmlns:a16="http://schemas.microsoft.com/office/drawing/2014/main" id="{CC695B24-C126-B0C7-AFF7-4B029494E396}"/>
                </a:ext>
              </a:extLst>
            </p:cNvPr>
            <p:cNvSpPr/>
            <p:nvPr/>
          </p:nvSpPr>
          <p:spPr>
            <a:xfrm flipH="1">
              <a:off x="5324925" y="768788"/>
              <a:ext cx="2780700" cy="3606000"/>
            </a:xfrm>
            <a:prstGeom prst="roundRect">
              <a:avLst>
                <a:gd name="adj" fmla="val 484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8" name="Google Shape;1714;p113">
              <a:extLst>
                <a:ext uri="{FF2B5EF4-FFF2-40B4-BE49-F238E27FC236}">
                  <a16:creationId xmlns:a16="http://schemas.microsoft.com/office/drawing/2014/main" id="{2EC784E9-F00A-9ADE-34D1-1941C1154C85}"/>
                </a:ext>
              </a:extLst>
            </p:cNvPr>
            <p:cNvGrpSpPr/>
            <p:nvPr/>
          </p:nvGrpSpPr>
          <p:grpSpPr>
            <a:xfrm>
              <a:off x="6541814" y="887540"/>
              <a:ext cx="347155" cy="3387324"/>
              <a:chOff x="6665039" y="887540"/>
              <a:chExt cx="347155" cy="3387324"/>
            </a:xfrm>
          </p:grpSpPr>
          <p:sp>
            <p:nvSpPr>
              <p:cNvPr id="9" name="Google Shape;1715;p113">
                <a:extLst>
                  <a:ext uri="{FF2B5EF4-FFF2-40B4-BE49-F238E27FC236}">
                    <a16:creationId xmlns:a16="http://schemas.microsoft.com/office/drawing/2014/main" id="{D8DDF56E-64AA-05F3-6536-317BDD3A2071}"/>
                  </a:ext>
                </a:extLst>
              </p:cNvPr>
              <p:cNvSpPr/>
              <p:nvPr/>
            </p:nvSpPr>
            <p:spPr>
              <a:xfrm>
                <a:off x="6707560" y="4010263"/>
                <a:ext cx="261900" cy="2646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716;p113">
                <a:extLst>
                  <a:ext uri="{FF2B5EF4-FFF2-40B4-BE49-F238E27FC236}">
                    <a16:creationId xmlns:a16="http://schemas.microsoft.com/office/drawing/2014/main" id="{ADABBE48-5765-ACF4-74B1-296C73A0080C}"/>
                  </a:ext>
                </a:extLst>
              </p:cNvPr>
              <p:cNvGrpSpPr/>
              <p:nvPr/>
            </p:nvGrpSpPr>
            <p:grpSpPr>
              <a:xfrm>
                <a:off x="6665039" y="887540"/>
                <a:ext cx="347155" cy="42632"/>
                <a:chOff x="6665039" y="847396"/>
                <a:chExt cx="347155" cy="42632"/>
              </a:xfrm>
            </p:grpSpPr>
            <p:sp>
              <p:nvSpPr>
                <p:cNvPr id="11" name="Google Shape;1717;p113">
                  <a:extLst>
                    <a:ext uri="{FF2B5EF4-FFF2-40B4-BE49-F238E27FC236}">
                      <a16:creationId xmlns:a16="http://schemas.microsoft.com/office/drawing/2014/main" id="{DD2290B3-14E4-3BBB-EDB3-40B01827EE0F}"/>
                    </a:ext>
                  </a:extLst>
                </p:cNvPr>
                <p:cNvSpPr/>
                <p:nvPr/>
              </p:nvSpPr>
              <p:spPr>
                <a:xfrm rot="-5400000">
                  <a:off x="6665057" y="847592"/>
                  <a:ext cx="42418" cy="42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0" extrusionOk="0">
                      <a:moveTo>
                        <a:pt x="1189" y="573"/>
                      </a:moveTo>
                      <a:cubicBezTo>
                        <a:pt x="1189" y="804"/>
                        <a:pt x="1050" y="1012"/>
                        <a:pt x="836" y="1100"/>
                      </a:cubicBezTo>
                      <a:cubicBezTo>
                        <a:pt x="622" y="1189"/>
                        <a:pt x="376" y="1140"/>
                        <a:pt x="212" y="977"/>
                      </a:cubicBezTo>
                      <a:cubicBezTo>
                        <a:pt x="49" y="812"/>
                        <a:pt x="1" y="566"/>
                        <a:pt x="89" y="352"/>
                      </a:cubicBezTo>
                      <a:cubicBezTo>
                        <a:pt x="178" y="140"/>
                        <a:pt x="387" y="0"/>
                        <a:pt x="619" y="0"/>
                      </a:cubicBezTo>
                      <a:cubicBezTo>
                        <a:pt x="934" y="2"/>
                        <a:pt x="1189" y="256"/>
                        <a:pt x="1189" y="5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718;p113">
                  <a:extLst>
                    <a:ext uri="{FF2B5EF4-FFF2-40B4-BE49-F238E27FC236}">
                      <a16:creationId xmlns:a16="http://schemas.microsoft.com/office/drawing/2014/main" id="{A941EB65-BB26-C2B8-5505-42B401017A06}"/>
                    </a:ext>
                  </a:extLst>
                </p:cNvPr>
                <p:cNvSpPr/>
                <p:nvPr/>
              </p:nvSpPr>
              <p:spPr>
                <a:xfrm rot="-5400000">
                  <a:off x="6868852" y="745258"/>
                  <a:ext cx="41205" cy="24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6881" extrusionOk="0">
                      <a:moveTo>
                        <a:pt x="1149" y="582"/>
                      </a:moveTo>
                      <a:lnTo>
                        <a:pt x="1149" y="6300"/>
                      </a:lnTo>
                      <a:cubicBezTo>
                        <a:pt x="1154" y="6619"/>
                        <a:pt x="896" y="6881"/>
                        <a:pt x="578" y="6881"/>
                      </a:cubicBezTo>
                      <a:cubicBezTo>
                        <a:pt x="258" y="6881"/>
                        <a:pt x="1" y="6619"/>
                        <a:pt x="5" y="6300"/>
                      </a:cubicBezTo>
                      <a:lnTo>
                        <a:pt x="5" y="582"/>
                      </a:lnTo>
                      <a:cubicBezTo>
                        <a:pt x="1" y="262"/>
                        <a:pt x="258" y="1"/>
                        <a:pt x="578" y="1"/>
                      </a:cubicBezTo>
                      <a:cubicBezTo>
                        <a:pt x="896" y="1"/>
                        <a:pt x="1154" y="262"/>
                        <a:pt x="1149" y="58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9887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Состав команды и роли</a:t>
            </a:r>
          </a:p>
        </p:txBody>
      </p:sp>
      <p:sp>
        <p:nvSpPr>
          <p:cNvPr id="4" name="Google Shape;406;p66">
            <a:extLst>
              <a:ext uri="{FF2B5EF4-FFF2-40B4-BE49-F238E27FC236}">
                <a16:creationId xmlns:a16="http://schemas.microsoft.com/office/drawing/2014/main" id="{D96A07B9-88D8-05D1-F18B-DE023A5251BB}"/>
              </a:ext>
            </a:extLst>
          </p:cNvPr>
          <p:cNvSpPr/>
          <p:nvPr/>
        </p:nvSpPr>
        <p:spPr>
          <a:xfrm>
            <a:off x="2324971" y="1555870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14;p66">
            <a:extLst>
              <a:ext uri="{FF2B5EF4-FFF2-40B4-BE49-F238E27FC236}">
                <a16:creationId xmlns:a16="http://schemas.microsoft.com/office/drawing/2014/main" id="{2066F89B-394A-3EA0-2D1F-45BA7878DD32}"/>
              </a:ext>
            </a:extLst>
          </p:cNvPr>
          <p:cNvGrpSpPr/>
          <p:nvPr/>
        </p:nvGrpSpPr>
        <p:grpSpPr>
          <a:xfrm>
            <a:off x="2488274" y="1719838"/>
            <a:ext cx="340573" cy="339271"/>
            <a:chOff x="898875" y="4399275"/>
            <a:chExt cx="483700" cy="481850"/>
          </a:xfrm>
        </p:grpSpPr>
        <p:sp>
          <p:nvSpPr>
            <p:cNvPr id="6" name="Google Shape;415;p66">
              <a:extLst>
                <a:ext uri="{FF2B5EF4-FFF2-40B4-BE49-F238E27FC236}">
                  <a16:creationId xmlns:a16="http://schemas.microsoft.com/office/drawing/2014/main" id="{C0011B90-07C3-E45F-76DF-66F54D35B131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416;p66">
              <a:extLst>
                <a:ext uri="{FF2B5EF4-FFF2-40B4-BE49-F238E27FC236}">
                  <a16:creationId xmlns:a16="http://schemas.microsoft.com/office/drawing/2014/main" id="{B3E1D651-88ED-A224-D31F-1EE5A0104EC8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17;p66">
              <a:extLst>
                <a:ext uri="{FF2B5EF4-FFF2-40B4-BE49-F238E27FC236}">
                  <a16:creationId xmlns:a16="http://schemas.microsoft.com/office/drawing/2014/main" id="{285AFB96-68EE-D212-A4D8-04E95452C435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418;p66">
              <a:extLst>
                <a:ext uri="{FF2B5EF4-FFF2-40B4-BE49-F238E27FC236}">
                  <a16:creationId xmlns:a16="http://schemas.microsoft.com/office/drawing/2014/main" id="{A4C4EB7A-4004-DCCE-CE35-2B893956FBDD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19;p66">
              <a:extLst>
                <a:ext uri="{FF2B5EF4-FFF2-40B4-BE49-F238E27FC236}">
                  <a16:creationId xmlns:a16="http://schemas.microsoft.com/office/drawing/2014/main" id="{89307B3F-1880-DC61-FB06-40BEEA2E528B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20;p66">
              <a:extLst>
                <a:ext uri="{FF2B5EF4-FFF2-40B4-BE49-F238E27FC236}">
                  <a16:creationId xmlns:a16="http://schemas.microsoft.com/office/drawing/2014/main" id="{D6395482-7881-5D75-8BAE-0B193EC2DAE2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21;p66">
              <a:extLst>
                <a:ext uri="{FF2B5EF4-FFF2-40B4-BE49-F238E27FC236}">
                  <a16:creationId xmlns:a16="http://schemas.microsoft.com/office/drawing/2014/main" id="{485A72F2-32BD-DEB5-08D9-59E207F3279B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22;p66">
              <a:extLst>
                <a:ext uri="{FF2B5EF4-FFF2-40B4-BE49-F238E27FC236}">
                  <a16:creationId xmlns:a16="http://schemas.microsoft.com/office/drawing/2014/main" id="{E0B18697-05E4-2785-E615-A63D146B95BB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39F3ED-6CB5-172D-16EE-4B23BBA97323}"/>
              </a:ext>
            </a:extLst>
          </p:cNvPr>
          <p:cNvSpPr txBox="1"/>
          <p:nvPr/>
        </p:nvSpPr>
        <p:spPr>
          <a:xfrm>
            <a:off x="2987709" y="1759311"/>
            <a:ext cx="390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Назаров Артём Сергеевич –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KSP-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программист</a:t>
            </a:r>
          </a:p>
        </p:txBody>
      </p:sp>
      <p:grpSp>
        <p:nvGrpSpPr>
          <p:cNvPr id="15" name="Google Shape;655;p80">
            <a:extLst>
              <a:ext uri="{FF2B5EF4-FFF2-40B4-BE49-F238E27FC236}">
                <a16:creationId xmlns:a16="http://schemas.microsoft.com/office/drawing/2014/main" id="{0B163172-8AF3-6E9C-1867-64DFFEF3B696}"/>
              </a:ext>
            </a:extLst>
          </p:cNvPr>
          <p:cNvGrpSpPr/>
          <p:nvPr/>
        </p:nvGrpSpPr>
        <p:grpSpPr>
          <a:xfrm>
            <a:off x="2497122" y="2608128"/>
            <a:ext cx="352803" cy="352803"/>
            <a:chOff x="-23245675" y="3148525"/>
            <a:chExt cx="296150" cy="296150"/>
          </a:xfrm>
        </p:grpSpPr>
        <p:sp>
          <p:nvSpPr>
            <p:cNvPr id="16" name="Google Shape;656;p80">
              <a:extLst>
                <a:ext uri="{FF2B5EF4-FFF2-40B4-BE49-F238E27FC236}">
                  <a16:creationId xmlns:a16="http://schemas.microsoft.com/office/drawing/2014/main" id="{473FBC42-8E80-E0C5-D086-215D24A69E6B}"/>
                </a:ext>
              </a:extLst>
            </p:cNvPr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80">
              <a:extLst>
                <a:ext uri="{FF2B5EF4-FFF2-40B4-BE49-F238E27FC236}">
                  <a16:creationId xmlns:a16="http://schemas.microsoft.com/office/drawing/2014/main" id="{EB2546A3-8E11-65A9-5218-120AA7DDCEB1}"/>
                </a:ext>
              </a:extLst>
            </p:cNvPr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80">
              <a:extLst>
                <a:ext uri="{FF2B5EF4-FFF2-40B4-BE49-F238E27FC236}">
                  <a16:creationId xmlns:a16="http://schemas.microsoft.com/office/drawing/2014/main" id="{2A2618AA-28A6-7981-D4E6-C54A8EDFC0B8}"/>
                </a:ext>
              </a:extLst>
            </p:cNvPr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06;p66">
            <a:extLst>
              <a:ext uri="{FF2B5EF4-FFF2-40B4-BE49-F238E27FC236}">
                <a16:creationId xmlns:a16="http://schemas.microsoft.com/office/drawing/2014/main" id="{440A3905-6FD4-FD2E-6274-47EDB62FE547}"/>
              </a:ext>
            </a:extLst>
          </p:cNvPr>
          <p:cNvSpPr/>
          <p:nvPr/>
        </p:nvSpPr>
        <p:spPr>
          <a:xfrm>
            <a:off x="2339923" y="2450929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D4769-EEB8-2ECC-CF8A-861DF9B2DE28}"/>
              </a:ext>
            </a:extLst>
          </p:cNvPr>
          <p:cNvSpPr txBox="1"/>
          <p:nvPr/>
        </p:nvSpPr>
        <p:spPr>
          <a:xfrm>
            <a:off x="3007123" y="2630640"/>
            <a:ext cx="446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Минин Артём Владиславович – Тимлид, программист</a:t>
            </a:r>
          </a:p>
        </p:txBody>
      </p:sp>
      <p:sp>
        <p:nvSpPr>
          <p:cNvPr id="21" name="Google Shape;493;p69">
            <a:extLst>
              <a:ext uri="{FF2B5EF4-FFF2-40B4-BE49-F238E27FC236}">
                <a16:creationId xmlns:a16="http://schemas.microsoft.com/office/drawing/2014/main" id="{0A4C67EB-B075-8AD9-BF0F-6BF5E0D6D576}"/>
              </a:ext>
            </a:extLst>
          </p:cNvPr>
          <p:cNvSpPr/>
          <p:nvPr/>
        </p:nvSpPr>
        <p:spPr>
          <a:xfrm>
            <a:off x="2339923" y="3345988"/>
            <a:ext cx="667200" cy="667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505;p69">
            <a:extLst>
              <a:ext uri="{FF2B5EF4-FFF2-40B4-BE49-F238E27FC236}">
                <a16:creationId xmlns:a16="http://schemas.microsoft.com/office/drawing/2014/main" id="{66248A29-7E87-870C-AAC0-D3EABD22E98C}"/>
              </a:ext>
            </a:extLst>
          </p:cNvPr>
          <p:cNvGrpSpPr/>
          <p:nvPr/>
        </p:nvGrpSpPr>
        <p:grpSpPr>
          <a:xfrm>
            <a:off x="2496134" y="3509939"/>
            <a:ext cx="354778" cy="339271"/>
            <a:chOff x="5045500" y="842250"/>
            <a:chExt cx="503875" cy="481850"/>
          </a:xfrm>
        </p:grpSpPr>
        <p:sp>
          <p:nvSpPr>
            <p:cNvPr id="23" name="Google Shape;506;p69">
              <a:extLst>
                <a:ext uri="{FF2B5EF4-FFF2-40B4-BE49-F238E27FC236}">
                  <a16:creationId xmlns:a16="http://schemas.microsoft.com/office/drawing/2014/main" id="{CC44A3B9-62B1-ED6B-B881-EE2BC1E3AF71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7;p69">
              <a:extLst>
                <a:ext uri="{FF2B5EF4-FFF2-40B4-BE49-F238E27FC236}">
                  <a16:creationId xmlns:a16="http://schemas.microsoft.com/office/drawing/2014/main" id="{874F2F96-23F0-FB11-9E1A-5C7A4C9357D5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6E1682-F388-EB24-BAAE-42094057A362}"/>
              </a:ext>
            </a:extLst>
          </p:cNvPr>
          <p:cNvSpPr txBox="1"/>
          <p:nvPr/>
        </p:nvSpPr>
        <p:spPr>
          <a:xfrm>
            <a:off x="3007123" y="3525685"/>
            <a:ext cx="446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Иваненко Иван Денисович - Физик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Введение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E40D6FD-4E7C-1B2D-8711-DE05ACE2EB2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EA9DC-748B-9AC4-017C-23FF15BE4BEE}"/>
              </a:ext>
            </a:extLst>
          </p:cNvPr>
          <p:cNvSpPr txBox="1"/>
          <p:nvPr/>
        </p:nvSpPr>
        <p:spPr>
          <a:xfrm>
            <a:off x="475648" y="1453494"/>
            <a:ext cx="8321989" cy="1345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140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Цель проекта:</a:t>
            </a: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  <a:ea typeface="Calibri" panose="020F0502020204030204" pitchFamily="34" charset="0"/>
              </a:rPr>
              <a:t> </a:t>
            </a:r>
            <a:r>
              <a:rPr lang="ru-RU" sz="1400" spc="1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Целью данной работы является создание и сравнительный анализ двух моделей полета и посадки автоматической межпланетной станции (АМС) «Венера-14»: виртуальной модели, реализованной в игре </a:t>
            </a:r>
            <a:r>
              <a:rPr lang="ru-RU" sz="1400" spc="10" dirty="0" err="1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Kerbal</a:t>
            </a:r>
            <a:r>
              <a:rPr lang="ru-RU" sz="1400" spc="1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 Space Program, и теоретической физико-математической модели, построенной на основе законов небесной механики и аэродинамики.</a:t>
            </a:r>
            <a:endParaRPr lang="ru-RU" sz="1400" dirty="0">
              <a:solidFill>
                <a:schemeClr val="bg1"/>
              </a:solidFill>
              <a:effectLst/>
              <a:latin typeface="Franklin Gothic Medium" panose="020B060302010202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2B9C378D-60A3-03E4-AB1E-93BF675B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>
            <a:extLst>
              <a:ext uri="{FF2B5EF4-FFF2-40B4-BE49-F238E27FC236}">
                <a16:creationId xmlns:a16="http://schemas.microsoft.com/office/drawing/2014/main" id="{13172675-D9ED-2CD2-DEEE-70E0C4CE8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Введение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FD02B9-4435-F597-5578-546A26BA0FB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Google Shape;589;p73">
            <a:extLst>
              <a:ext uri="{FF2B5EF4-FFF2-40B4-BE49-F238E27FC236}">
                <a16:creationId xmlns:a16="http://schemas.microsoft.com/office/drawing/2014/main" id="{617924A0-C1A0-C60D-F3D0-49859EFB6D31}"/>
              </a:ext>
            </a:extLst>
          </p:cNvPr>
          <p:cNvSpPr txBox="1">
            <a:spLocks/>
          </p:cNvSpPr>
          <p:nvPr/>
        </p:nvSpPr>
        <p:spPr>
          <a:xfrm>
            <a:off x="1153433" y="1325958"/>
            <a:ext cx="7225405" cy="30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just">
              <a:spcAft>
                <a:spcPts val="200"/>
              </a:spcAft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Задачи проекта: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изучить доступную информацию о миссии Венера-14;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разработать и описать математическую и физическую модели полёта;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осуществить полёт в KSP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;</a:t>
            </a:r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смоделировать описанную миссию с помощью программной реализации созданных физических и математических моделей;</a:t>
            </a: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сравнить полученные результаты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;</a:t>
            </a:r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342900" lvl="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провести отчётность.</a:t>
            </a:r>
          </a:p>
        </p:txBody>
      </p:sp>
    </p:spTree>
    <p:extLst>
      <p:ext uri="{BB962C8B-B14F-4D97-AF65-F5344CB8AC3E}">
        <p14:creationId xmlns:p14="http://schemas.microsoft.com/office/powerpoint/2010/main" val="109892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/>
          <p:cNvSpPr txBox="1">
            <a:spLocks noGrp="1"/>
          </p:cNvSpPr>
          <p:nvPr>
            <p:ph type="title"/>
          </p:nvPr>
        </p:nvSpPr>
        <p:spPr>
          <a:xfrm>
            <a:off x="2619307" y="458300"/>
            <a:ext cx="341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Описание миссии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663" name="Google Shape;1663;p109"/>
          <p:cNvSpPr txBox="1">
            <a:spLocks noGrp="1"/>
          </p:cNvSpPr>
          <p:nvPr>
            <p:ph type="subTitle" idx="1"/>
          </p:nvPr>
        </p:nvSpPr>
        <p:spPr>
          <a:xfrm>
            <a:off x="3216648" y="2122487"/>
            <a:ext cx="5639589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		«Венера-14» - советская автоматическая станция, успешно исследовавшая Венеру в 1982 году. Запущена в ноябре 1981 года. Её спускаемый аппарат совершил мягкую посадку на поверхность планеты, где при температуре 465°C и давлении 94 атмосферы проработал 57 минут — вдвое дольше запланированного.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Franklin Gothic Medium" panose="020B0603020102020204" pitchFamily="34" charset="0"/>
              </a:rPr>
              <a:t>		Были переданы первые цветные панорамы поверхности, проведён прямой химический анализ грунта (обнаружен базальт), детально изучен состав и структура атмосферы. Миссия, работавшая в паре с «Венерой-13», стала одним из высших достижений советской программы исследования Венеры.</a:t>
            </a:r>
          </a:p>
        </p:txBody>
      </p:sp>
      <p:pic>
        <p:nvPicPr>
          <p:cNvPr id="1664" name="Google Shape;1664;p109"/>
          <p:cNvPicPr preferRelativeResize="0"/>
          <p:nvPr/>
        </p:nvPicPr>
        <p:blipFill>
          <a:blip r:embed="rId3">
            <a:alphaModFix/>
          </a:blip>
          <a:srcRect l="3642" r="3642"/>
          <a:stretch/>
        </p:blipFill>
        <p:spPr>
          <a:xfrm>
            <a:off x="414725" y="1326587"/>
            <a:ext cx="3252300" cy="3252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3F036A63-AB47-059E-19BE-A11C5074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E3D62F35-174A-EC91-2627-B7BD320CC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Физическая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20DE0-D46C-53B9-8E27-382857458DF2}"/>
              </a:ext>
            </a:extLst>
          </p:cNvPr>
          <p:cNvSpPr txBox="1"/>
          <p:nvPr/>
        </p:nvSpPr>
        <p:spPr>
          <a:xfrm>
            <a:off x="787400" y="1112300"/>
            <a:ext cx="7569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Для создание оптимальной математической модели введём некоторые упрощения физической модели:</a:t>
            </a:r>
          </a:p>
          <a:p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BFC02-AE00-34E2-1403-B0AF34DF9FA6}"/>
              </a:ext>
            </a:extLst>
          </p:cNvPr>
          <p:cNvSpPr txBox="1"/>
          <p:nvPr/>
        </p:nvSpPr>
        <p:spPr>
          <a:xfrm>
            <a:off x="787400" y="1762645"/>
            <a:ext cx="7569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Геометрические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Атмосферные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Динамические</a:t>
            </a:r>
          </a:p>
          <a:p>
            <a:endParaRPr lang="ru-RU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35131-87E0-BA79-71E2-C4940967DC19}"/>
              </a:ext>
            </a:extLst>
          </p:cNvPr>
          <p:cNvSpPr txBox="1"/>
          <p:nvPr/>
        </p:nvSpPr>
        <p:spPr>
          <a:xfrm>
            <a:off x="787400" y="2761137"/>
            <a:ext cx="756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Также опишем пренебрегаемые физические явления: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D167A-B5B4-EE25-0E2D-FE8280771532}"/>
              </a:ext>
            </a:extLst>
          </p:cNvPr>
          <p:cNvSpPr txBox="1"/>
          <p:nvPr/>
        </p:nvSpPr>
        <p:spPr>
          <a:xfrm>
            <a:off x="787400" y="313046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Изменение давления в сопле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Эффект Кориолиса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Аэродинамический нагрев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Ветер</a:t>
            </a:r>
          </a:p>
        </p:txBody>
      </p:sp>
    </p:spTree>
    <p:extLst>
      <p:ext uri="{BB962C8B-B14F-4D97-AF65-F5344CB8AC3E}">
        <p14:creationId xmlns:p14="http://schemas.microsoft.com/office/powerpoint/2010/main" val="20614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B15A37C2-9BE9-B79E-D1A7-E7F4D96F2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C69A9340-F818-8246-92B4-89750FE3F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Физическая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14272-F92C-BB9C-EB01-733D14801DEA}"/>
              </a:ext>
            </a:extLst>
          </p:cNvPr>
          <p:cNvSpPr txBox="1"/>
          <p:nvPr/>
        </p:nvSpPr>
        <p:spPr>
          <a:xfrm>
            <a:off x="787400" y="1105372"/>
            <a:ext cx="756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Сила тяги направлена вдоль линии движения ракеты и выражается следующим образом: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5C2AF-39B4-1044-0F59-94859B85C938}"/>
              </a:ext>
            </a:extLst>
          </p:cNvPr>
          <p:cNvSpPr txBox="1"/>
          <p:nvPr/>
        </p:nvSpPr>
        <p:spPr>
          <a:xfrm>
            <a:off x="787402" y="2394779"/>
            <a:ext cx="7569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Сила сопротивления направлена противоположно вектору скорости и выражается так: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6E4DA8-2E6B-40E4-B436-F0E66289A39F}"/>
                  </a:ext>
                </a:extLst>
              </p:cNvPr>
              <p:cNvSpPr txBox="1"/>
              <p:nvPr/>
            </p:nvSpPr>
            <p:spPr>
              <a:xfrm>
                <a:off x="3781067" y="4022582"/>
                <a:ext cx="4401069" cy="564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𝑒𝑣𝑒</m:t>
                              </m:r>
                            </m:sub>
                          </m:sSub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6E4DA8-2E6B-40E4-B436-F0E66289A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67" y="4022582"/>
                <a:ext cx="4401069" cy="56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25E58-47E6-A9B8-2C73-69FED0A70F70}"/>
                  </a:ext>
                </a:extLst>
              </p:cNvPr>
              <p:cNvSpPr txBox="1"/>
              <p:nvPr/>
            </p:nvSpPr>
            <p:spPr>
              <a:xfrm>
                <a:off x="5362933" y="3152347"/>
                <a:ext cx="4572000" cy="522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𝑡𝑚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25E58-47E6-A9B8-2C73-69FED0A70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933" y="3152347"/>
                <a:ext cx="4572000" cy="522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995A-C125-6C88-6F63-8B0FA8294D7D}"/>
                  </a:ext>
                </a:extLst>
              </p:cNvPr>
              <p:cNvSpPr txBox="1"/>
              <p:nvPr/>
            </p:nvSpPr>
            <p:spPr>
              <a:xfrm>
                <a:off x="397233" y="3237594"/>
                <a:ext cx="49657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∙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995A-C125-6C88-6F63-8B0FA8294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33" y="3237594"/>
                <a:ext cx="496570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A57F2-3450-F5C3-1DB6-59D248B9DFD9}"/>
                  </a:ext>
                </a:extLst>
              </p:cNvPr>
              <p:cNvSpPr txBox="1"/>
              <p:nvPr/>
            </p:nvSpPr>
            <p:spPr>
              <a:xfrm>
                <a:off x="2265974" y="1831327"/>
                <a:ext cx="4965700" cy="430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  <m:r>
                              <a:rPr lang="ru-RU" sz="1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18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</m:d>
                          </m:e>
                          <m:e/>
                        </m:mr>
                      </m:m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A57F2-3450-F5C3-1DB6-59D248B9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974" y="1831327"/>
                <a:ext cx="4965700" cy="430695"/>
              </a:xfrm>
              <a:prstGeom prst="rect">
                <a:avLst/>
              </a:prstGeom>
              <a:blipFill>
                <a:blip r:embed="rId6"/>
                <a:stretch>
                  <a:fillRect t="-9859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06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>
          <a:extLst>
            <a:ext uri="{FF2B5EF4-FFF2-40B4-BE49-F238E27FC236}">
              <a16:creationId xmlns:a16="http://schemas.microsoft.com/office/drawing/2014/main" id="{552F7CC5-E933-E466-719B-9F7E1D5D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9">
            <a:extLst>
              <a:ext uri="{FF2B5EF4-FFF2-40B4-BE49-F238E27FC236}">
                <a16:creationId xmlns:a16="http://schemas.microsoft.com/office/drawing/2014/main" id="{0B4B1297-1DFF-B8D3-EF1E-A57435278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326" y="402882"/>
            <a:ext cx="5319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ranklin Gothic Medium" panose="020B0603020102020204" pitchFamily="34" charset="0"/>
              </a:rPr>
              <a:t>Физическая модель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924C3-44D9-0D86-DB18-9384313D8990}"/>
              </a:ext>
            </a:extLst>
          </p:cNvPr>
          <p:cNvSpPr txBox="1"/>
          <p:nvPr/>
        </p:nvSpPr>
        <p:spPr>
          <a:xfrm>
            <a:off x="808181" y="1106983"/>
            <a:ext cx="7389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Вектор ускорения свободного падения направлен вдоль отрицательного направления оси ординат и выражается через высоту ракеты следующим образом:</a:t>
            </a:r>
          </a:p>
        </p:txBody>
      </p:sp>
      <p:pic>
        <p:nvPicPr>
          <p:cNvPr id="5" name="Рисунок 4" descr="Изображение выглядит как Шрифт, число, типография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D8FB8D-7297-E51A-4AA3-1095B729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84" y="2135740"/>
            <a:ext cx="2041427" cy="616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8D16B-AF48-2AE7-DEB6-BF797426E59F}"/>
              </a:ext>
            </a:extLst>
          </p:cNvPr>
          <p:cNvSpPr txBox="1"/>
          <p:nvPr/>
        </p:nvSpPr>
        <p:spPr>
          <a:xfrm>
            <a:off x="877453" y="3007760"/>
            <a:ext cx="7250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Запишем второй закон Ньютона для ракеты, которую считаем материальной точкой:</a:t>
            </a:r>
          </a:p>
        </p:txBody>
      </p:sp>
      <p:pic>
        <p:nvPicPr>
          <p:cNvPr id="12" name="Рисунок 11" descr="Изображение выглядит как часы, текст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843213-4731-A004-EDC8-68167450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868" y="3887133"/>
            <a:ext cx="1606261" cy="6661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0E327B-D763-4CC7-D224-1EEC184B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771" y="2331019"/>
            <a:ext cx="142937" cy="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134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536</Words>
  <Application>Microsoft Office PowerPoint</Application>
  <PresentationFormat>Экран (16:9)</PresentationFormat>
  <Paragraphs>61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Abril Fatface</vt:lpstr>
      <vt:lpstr>Franklin Gothic Heavy</vt:lpstr>
      <vt:lpstr>Times New Roman</vt:lpstr>
      <vt:lpstr>Franklin Gothic Medium</vt:lpstr>
      <vt:lpstr>Fira Sans</vt:lpstr>
      <vt:lpstr>Cambria Math</vt:lpstr>
      <vt:lpstr>Elegant Galaxy Background Breakthrough XL by Slidesgo</vt:lpstr>
      <vt:lpstr>Моделирование полёта АМС Венера-14</vt:lpstr>
      <vt:lpstr>Демонстрация работы</vt:lpstr>
      <vt:lpstr>Состав команды и роли</vt:lpstr>
      <vt:lpstr>Введение</vt:lpstr>
      <vt:lpstr>Введение</vt:lpstr>
      <vt:lpstr>Описание миссии</vt:lpstr>
      <vt:lpstr>Физическая модель</vt:lpstr>
      <vt:lpstr>Физическая модель</vt:lpstr>
      <vt:lpstr>Физическая модель</vt:lpstr>
      <vt:lpstr>Математическая модель</vt:lpstr>
      <vt:lpstr>Симуляция</vt:lpstr>
      <vt:lpstr>Программная реализация</vt:lpstr>
      <vt:lpstr>Сравнение полученных результатов</vt:lpstr>
      <vt:lpstr>Сравнение полученных результатов</vt:lpstr>
      <vt:lpstr>Сравнение полученных результатов</vt:lpstr>
      <vt:lpstr>Сравнение полученных результатов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Artem</dc:creator>
  <cp:lastModifiedBy>Artem</cp:lastModifiedBy>
  <cp:revision>10</cp:revision>
  <dcterms:modified xsi:type="dcterms:W3CDTF">2025-12-24T10:01:33Z</dcterms:modified>
</cp:coreProperties>
</file>